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</p:sldIdLst>
  <p:sldSz cx="21386800" cy="30279975"/>
  <p:notesSz cx="6735763" cy="9866313"/>
  <p:defaultTextStyle>
    <a:defPPr>
      <a:defRPr lang="ko-KR"/>
    </a:defPPr>
    <a:lvl1pPr marL="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AE2F8"/>
    <a:srgbClr val="F7E9BD"/>
    <a:srgbClr val="F8EABB"/>
    <a:srgbClr val="F7EDC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2" autoAdjust="0"/>
    <p:restoredTop sz="94700" autoAdjust="0"/>
  </p:normalViewPr>
  <p:slideViewPr>
    <p:cSldViewPr snapToGrid="0" showGuides="1">
      <p:cViewPr>
        <p:scale>
          <a:sx n="33" d="100"/>
          <a:sy n="33" d="100"/>
        </p:scale>
        <p:origin x="1254" y="-1920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4010" y="9406420"/>
            <a:ext cx="18178780" cy="64905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5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1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6264736" y="5355072"/>
            <a:ext cx="11254060" cy="11407560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2553" y="5355072"/>
            <a:ext cx="33405737" cy="1140756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7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16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2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80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7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1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2554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88899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7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6777950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4198" y="6777950"/>
            <a:ext cx="9453263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4198" y="9602677"/>
            <a:ext cx="9453263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2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6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5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341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6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962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1962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62" indent="0">
              <a:buNone/>
              <a:defRPr sz="9000"/>
            </a:lvl2pPr>
            <a:lvl3pPr marL="2952323" indent="0">
              <a:buNone/>
              <a:defRPr sz="7700"/>
            </a:lvl3pPr>
            <a:lvl4pPr marL="4428485" indent="0">
              <a:buNone/>
              <a:defRPr sz="6500"/>
            </a:lvl4pPr>
            <a:lvl5pPr marL="5904647" indent="0">
              <a:buNone/>
              <a:defRPr sz="6500"/>
            </a:lvl5pPr>
            <a:lvl6pPr marL="7380808" indent="0">
              <a:buNone/>
              <a:defRPr sz="6500"/>
            </a:lvl6pPr>
            <a:lvl7pPr marL="8856970" indent="0">
              <a:buNone/>
              <a:defRPr sz="6500"/>
            </a:lvl7pPr>
            <a:lvl8pPr marL="10333131" indent="0">
              <a:buNone/>
              <a:defRPr sz="6500"/>
            </a:lvl8pPr>
            <a:lvl9pPr marL="11809293" indent="0">
              <a:buNone/>
              <a:defRPr sz="6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1962" y="23698288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09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4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23" rtl="0" eaLnBrk="1" latinLnBrk="1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21" indent="-110712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63" indent="-922601" algn="l" defTabSz="2952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404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66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27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89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51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212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74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62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2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85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47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808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7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31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9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13458" y="5349329"/>
            <a:ext cx="10076729" cy="740148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과제의 목적 및 필요성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2613" y="6522064"/>
            <a:ext cx="9573777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>
                <a:latin typeface="+mn-ea"/>
              </a:rPr>
              <a:t>   </a:t>
            </a:r>
            <a:r>
              <a:rPr lang="ko-KR" altLang="en-US" sz="3200" b="1" dirty="0"/>
              <a:t>본 과제는 중등 수준의 코딩능력을 지닌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혹은 코딩을 한 번도 해보지 못한 사람들을 대상으로 코딩에 관한 내용을 알려주는 교육용으로 설계된 게임을 제작하는 것을 목적으로 한다</a:t>
            </a:r>
            <a:r>
              <a:rPr lang="en-US" altLang="ko-KR" sz="3200" b="1" dirty="0"/>
              <a:t>. </a:t>
            </a:r>
            <a:r>
              <a:rPr lang="ko-KR" altLang="en-US" sz="3200" b="1" dirty="0"/>
              <a:t>또한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본 과제는 코딩 교육을 받고자 하는 사람들이 편하게 코딩에 접근하고 실생활에 적용되는 과정을 간접적으로 체험하여 코딩의 중요성을 느끼고 코딩능력을 향상시키며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최종적으로 학교에서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기본적으로는 초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중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고등학교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교재 대신 혹은 교재와 같은 용도로 사용 가능한 게임을 제작하는 것이 목적이다</a:t>
            </a:r>
            <a:r>
              <a:rPr lang="en-US" altLang="ko-KR" sz="3200" b="1" dirty="0"/>
              <a:t>.</a:t>
            </a:r>
          </a:p>
          <a:p>
            <a:pPr fontAlgn="base"/>
            <a:r>
              <a:rPr lang="ko-KR" altLang="en-US" sz="3200" b="1" dirty="0"/>
              <a:t> 코딩교육 필수가 됨에 따라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코딩 교사의 부족해 생기는 교육강도와 전문성 문제를 해결할 방안이다</a:t>
            </a:r>
            <a:r>
              <a:rPr lang="en-US" altLang="ko-KR" sz="3200" b="1" dirty="0"/>
              <a:t>.</a:t>
            </a:r>
          </a:p>
          <a:p>
            <a:pPr fontAlgn="base"/>
            <a:r>
              <a:rPr lang="en-US" altLang="ko-KR" sz="3200" b="1" dirty="0"/>
              <a:t> </a:t>
            </a:r>
            <a:r>
              <a:rPr lang="ko-KR" altLang="en-US" sz="3200" b="1" dirty="0"/>
              <a:t>다수의 기업과 학교에서 필요한 신뢰성 있는 교육관련데이터를 수집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및 분석이 필요하다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2819" y="6315650"/>
            <a:ext cx="10118006" cy="7342861"/>
          </a:xfrm>
          <a:prstGeom prst="rect">
            <a:avLst/>
          </a:prstGeom>
          <a:noFill/>
          <a:ln w="38100" cap="rnd">
            <a:solidFill>
              <a:srgbClr val="00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932932" y="20745270"/>
            <a:ext cx="10087230" cy="922990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1079056" y="6625998"/>
            <a:ext cx="979498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/>
              <a:t>기존 코딩교육 </a:t>
            </a:r>
            <a:r>
              <a:rPr lang="ko-KR" altLang="en-US" sz="3200" b="1" dirty="0" err="1"/>
              <a:t>앱들과의</a:t>
            </a:r>
            <a:r>
              <a:rPr lang="ko-KR" altLang="en-US" sz="3200" b="1" dirty="0"/>
              <a:t> 차별점을 두기 위해 현재 가장 많이 활용되고 있는 </a:t>
            </a:r>
            <a:r>
              <a:rPr lang="en-US" altLang="ko-KR" sz="3200" b="1" dirty="0"/>
              <a:t>C</a:t>
            </a:r>
            <a:r>
              <a:rPr lang="ko-KR" altLang="en-US" sz="3200" b="1" dirty="0"/>
              <a:t>계열 언어 중 하나인 </a:t>
            </a:r>
            <a:r>
              <a:rPr lang="en-US" altLang="ko-KR" sz="3200" b="1" dirty="0"/>
              <a:t>C++ </a:t>
            </a:r>
            <a:r>
              <a:rPr lang="ko-KR" altLang="en-US" sz="3200" b="1" dirty="0"/>
              <a:t>언어를 채택하여 개발을 진행하였고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또한 좀 더 교육의 목적에 맞는 기능들을 추가하여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교재</a:t>
            </a:r>
            <a:r>
              <a:rPr lang="en-US" altLang="ko-KR" sz="3200" b="1" dirty="0"/>
              <a:t>/</a:t>
            </a:r>
            <a:r>
              <a:rPr lang="ko-KR" altLang="en-US" sz="3200" b="1" dirty="0" err="1"/>
              <a:t>교보재로</a:t>
            </a:r>
            <a:r>
              <a:rPr lang="ko-KR" altLang="en-US" sz="3200" b="1" dirty="0"/>
              <a:t> 쓸 수 있도록 하며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게임의 그래픽이나 게임방식을 유저들이 선호하는 것으로 방향을 잡아 이러한 문제에 대한 해결책을 마련하고자 함</a:t>
            </a:r>
            <a:r>
              <a:rPr lang="en-US" altLang="ko-KR" sz="3200" b="1" dirty="0"/>
              <a:t>. </a:t>
            </a:r>
            <a:r>
              <a:rPr lang="ko-KR" altLang="en-US" sz="3200" b="1" dirty="0"/>
              <a:t>시험과정을 통해 게임을 진행하는 플레이어들의 정보를 수집하고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결과를 비교하여 데이터의 정밀도를 높이고 수집된 데이터를 정리하여 교육자료 혹은 기업 등에 제공</a:t>
            </a:r>
          </a:p>
          <a:p>
            <a:pPr fontAlgn="base"/>
            <a:endParaRPr lang="ko-KR" altLang="en-US" sz="3200" b="1" dirty="0"/>
          </a:p>
          <a:p>
            <a:pPr fontAlgn="base"/>
            <a:endParaRPr lang="ko-KR" altLang="en-US" sz="32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854540" y="6301013"/>
            <a:ext cx="10089155" cy="53888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232377" y="20913201"/>
            <a:ext cx="9547334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/>
              <a:t>쉽고 재미있게 코딩 교육을 받을 수 있을 것이다</a:t>
            </a:r>
            <a:r>
              <a:rPr lang="en-US" altLang="ko-KR" sz="3200" b="1" dirty="0"/>
              <a:t>.</a:t>
            </a:r>
            <a:endParaRPr lang="ko-KR" altLang="en-US" sz="3200" b="1" dirty="0"/>
          </a:p>
          <a:p>
            <a:pPr fontAlgn="base"/>
            <a:r>
              <a:rPr lang="ko-KR" altLang="en-US" sz="3200" b="1" dirty="0"/>
              <a:t>랜덤하게 시작되는 게임의 특성상 수업 중 보이는 과정을 단순히 반복하지 않고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스스로 만들어 갈 수 있기 때문에 학생 스스로 학습할 수 있는 자율성이 높아진다</a:t>
            </a:r>
            <a:r>
              <a:rPr lang="en-US" altLang="ko-KR" sz="3200" b="1" dirty="0"/>
              <a:t>.</a:t>
            </a:r>
            <a:endParaRPr lang="ko-KR" altLang="en-US" sz="3200" b="1" dirty="0"/>
          </a:p>
          <a:p>
            <a:pPr fontAlgn="base"/>
            <a:r>
              <a:rPr lang="ko-KR" altLang="en-US" sz="3200" b="1" dirty="0"/>
              <a:t>이론과 실습을 동시에 경험할 수 있는 장점이 있으며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이론적으로 배운 내용을 기반으로 직접 코딩을 진행할 수 있게 함으로써 반복 학습을 진행하고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이론 및 실습 코딩의 정밀성을 높일 수 있다</a:t>
            </a:r>
            <a:r>
              <a:rPr lang="en-US" altLang="ko-KR" sz="3200" b="1" dirty="0"/>
              <a:t>.</a:t>
            </a:r>
            <a:endParaRPr lang="ko-KR" altLang="en-US" sz="3200" b="1" dirty="0"/>
          </a:p>
          <a:p>
            <a:pPr fontAlgn="base"/>
            <a:r>
              <a:rPr lang="ko-KR" altLang="en-US" sz="3200" b="1" dirty="0"/>
              <a:t>블록 코딩에서 실제 코딩으로 넘어가는 중간과정을 도와줄 수 있다</a:t>
            </a:r>
            <a:r>
              <a:rPr lang="en-US" altLang="ko-KR" sz="3200" b="1" dirty="0"/>
              <a:t>.</a:t>
            </a:r>
            <a:r>
              <a:rPr lang="ko-KR" altLang="en-US" sz="3200" b="1" dirty="0"/>
              <a:t> 코딩게임에서 발생하는 다양한 정보를 수집 및 분석을 진행하게 됨으로써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다양한 성향의 학생들의 성장 실태나 과정 등을 알 수 있고 그러한 분석자료를 활용하여 학생들의 문제점을 해결하거나 그러한 해결 방법을 개발하는데 도움을 줄 수 있고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추후 관련 앱이나 수업 등을 진행할 때 필요한 정보를 제공할 수 있다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10439401" y="21247"/>
            <a:ext cx="11315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3200" b="1" dirty="0"/>
              <a:t>2019 DONG-EUI UNIVERSITY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Casptone</a:t>
            </a:r>
            <a:r>
              <a:rPr lang="en-US" altLang="ko-KR" sz="3200" b="1" dirty="0"/>
              <a:t> Design Contest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97595" y="1852011"/>
            <a:ext cx="180950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26280" fontAlgn="base">
              <a:defRPr/>
            </a:pPr>
            <a:r>
              <a:rPr lang="ko-KR" altLang="en-US" sz="6000" b="1" dirty="0" err="1"/>
              <a:t>중등코딩</a:t>
            </a:r>
            <a:r>
              <a:rPr lang="ko-KR" altLang="en-US" sz="6000" b="1" dirty="0"/>
              <a:t> 교육용 게임 </a:t>
            </a:r>
            <a:r>
              <a:rPr lang="en-US" altLang="ko-KR" sz="6000" b="1" dirty="0"/>
              <a:t>- </a:t>
            </a:r>
            <a:r>
              <a:rPr lang="ko-KR" altLang="en-US" sz="6000" b="1" dirty="0" err="1"/>
              <a:t>코딩어떻게</a:t>
            </a:r>
            <a:r>
              <a:rPr lang="ko-KR" altLang="en-US" sz="6000" b="1" dirty="0"/>
              <a:t> 앱</a:t>
            </a:r>
            <a:r>
              <a:rPr lang="en-US" altLang="ko-KR" sz="6000" b="1" dirty="0"/>
              <a:t>?</a:t>
            </a:r>
            <a:r>
              <a:rPr lang="ko-KR" altLang="en-US" sz="6000" b="1" dirty="0"/>
              <a:t> </a:t>
            </a:r>
            <a:endParaRPr lang="en-US" altLang="ko-KR" sz="6000" b="1" dirty="0"/>
          </a:p>
          <a:p>
            <a:pPr algn="ctr" defTabSz="4526280" fontAlgn="base">
              <a:defRPr/>
            </a:pPr>
            <a:r>
              <a:rPr lang="en-US" altLang="ko-KR" sz="6000" b="1" dirty="0">
                <a:solidFill>
                  <a:srgbClr val="002060"/>
                </a:solidFill>
              </a:rPr>
              <a:t>(</a:t>
            </a:r>
            <a:r>
              <a:rPr lang="en-US" altLang="ko-KR" sz="6000" b="1" dirty="0"/>
              <a:t>Secondary Level Coding Training Game</a:t>
            </a:r>
            <a:r>
              <a:rPr lang="en-US" altLang="ko-KR" sz="6000" b="1" dirty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00188" y="14531042"/>
            <a:ext cx="10103269" cy="4593268"/>
            <a:chOff x="298032" y="12645097"/>
            <a:chExt cx="10103269" cy="4593268"/>
          </a:xfrm>
        </p:grpSpPr>
        <p:sp>
          <p:nvSpPr>
            <p:cNvPr id="15" name="직사각형 14"/>
            <p:cNvSpPr/>
            <p:nvPr/>
          </p:nvSpPr>
          <p:spPr>
            <a:xfrm>
              <a:off x="298032" y="13640851"/>
              <a:ext cx="10103269" cy="359751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11966" y="13998104"/>
              <a:ext cx="9762743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3200" b="1" dirty="0"/>
                <a:t>   DB</a:t>
              </a:r>
              <a:r>
                <a:rPr lang="ko-KR" altLang="en-US" sz="3200" b="1" dirty="0"/>
                <a:t>와 </a:t>
              </a:r>
              <a:r>
                <a:rPr lang="ko-KR" altLang="en-US" sz="3200" b="1" dirty="0" err="1"/>
                <a:t>유니티를</a:t>
              </a:r>
              <a:r>
                <a:rPr lang="ko-KR" altLang="en-US" sz="3200" b="1" dirty="0"/>
                <a:t> 연동하여 사용자가 푼 문제와 사용자의 나이를 </a:t>
              </a:r>
              <a:r>
                <a:rPr lang="en-US" altLang="ko-KR" sz="3200" b="1" dirty="0"/>
                <a:t>DB</a:t>
              </a:r>
              <a:r>
                <a:rPr lang="ko-KR" altLang="en-US" sz="3200" b="1" dirty="0"/>
                <a:t>에 저장시킨다</a:t>
              </a:r>
              <a:r>
                <a:rPr lang="en-US" altLang="ko-KR" sz="3200" b="1" dirty="0"/>
                <a:t>. DB</a:t>
              </a:r>
              <a:r>
                <a:rPr lang="ko-KR" altLang="en-US" sz="3200" b="1" dirty="0"/>
                <a:t>에 저장되어있는 문제를 유형에 맞게 분류하여 사용자에게 보여줄 수 있으며</a:t>
              </a:r>
              <a:r>
                <a:rPr lang="en-US" altLang="ko-KR" sz="3200" b="1" dirty="0"/>
                <a:t>, </a:t>
              </a:r>
              <a:r>
                <a:rPr lang="ko-KR" altLang="en-US" sz="3200" b="1" dirty="0"/>
                <a:t>사용자가 푼 문제를 </a:t>
              </a:r>
              <a:r>
                <a:rPr lang="en-US" altLang="ko-KR" sz="3200" b="1" dirty="0"/>
                <a:t>DB</a:t>
              </a:r>
              <a:r>
                <a:rPr lang="ko-KR" altLang="en-US" sz="3200" b="1" dirty="0"/>
                <a:t>에 저장되어 있는 답과 비교 후 정답 여부를 통해 사용자의 수준을 파악할 수 있다</a:t>
              </a:r>
              <a:r>
                <a:rPr lang="en-US" altLang="ko-KR" sz="3200" b="1" dirty="0"/>
                <a:t>.</a:t>
              </a:r>
              <a:r>
                <a:rPr lang="ko-KR" altLang="en-US" sz="3200" b="1" dirty="0"/>
                <a:t> </a:t>
              </a:r>
              <a:endParaRPr lang="ko-KR" altLang="en-US" b="1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16594" y="12645097"/>
              <a:ext cx="10084707" cy="740148"/>
            </a:xfrm>
            <a:prstGeom prst="roundRect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/>
                <a:t>개념설계</a:t>
              </a: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10931970" y="5365253"/>
            <a:ext cx="10089155" cy="740148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제작과정 및 시험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932933" y="19768074"/>
            <a:ext cx="10087229" cy="740148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기대효과 및 활용방안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74095"/>
            <a:ext cx="6544316" cy="1443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0899" y="3720130"/>
            <a:ext cx="9028434" cy="1370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26280" fontAlgn="base">
              <a:lnSpc>
                <a:spcPct val="130000"/>
              </a:lnSpc>
              <a:defRPr/>
            </a:pPr>
            <a:r>
              <a:rPr lang="en-US" altLang="ko-KR" sz="3600" b="1" kern="0" baseline="300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*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이정명</a:t>
            </a: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설동훈</a:t>
            </a: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박세미</a:t>
            </a: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김주희</a:t>
            </a: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en-US" altLang="ko-KR" sz="3600" b="1" kern="0" baseline="300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#</a:t>
            </a:r>
            <a:r>
              <a:rPr lang="ko-KR" altLang="en-US" sz="3600" b="1" kern="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김이현섭</a:t>
            </a:r>
            <a:endParaRPr lang="ko-KR" altLang="en-US" sz="3600" b="1" kern="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 algn="ctr" fontAlgn="base" latinLnBrk="0">
              <a:lnSpc>
                <a:spcPct val="110000"/>
              </a:lnSpc>
              <a:tabLst>
                <a:tab pos="541020" algn="l"/>
                <a:tab pos="1080770" algn="l"/>
                <a:tab pos="1621790" algn="l"/>
                <a:tab pos="2161540" algn="l"/>
                <a:tab pos="2702560" algn="l"/>
                <a:tab pos="3243580" algn="l"/>
                <a:tab pos="3783330" algn="l"/>
                <a:tab pos="4324350" algn="l"/>
                <a:tab pos="541020" algn="l"/>
                <a:tab pos="1080770" algn="l"/>
                <a:tab pos="1621790" algn="l"/>
                <a:tab pos="2161540" algn="l"/>
                <a:tab pos="2702560" algn="l"/>
                <a:tab pos="3243580" algn="l"/>
                <a:tab pos="3783330" algn="l"/>
                <a:tab pos="4324350" algn="l"/>
              </a:tabLst>
            </a:pP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ICT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공과대학 게임애니메이션공학과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90664" y="20090375"/>
            <a:ext cx="10122317" cy="7166525"/>
            <a:chOff x="355184" y="22980474"/>
            <a:chExt cx="10122317" cy="7166525"/>
          </a:xfrm>
        </p:grpSpPr>
        <p:pic>
          <p:nvPicPr>
            <p:cNvPr id="11" name="_x134678152" descr="EMB00002e94078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72" b="12561"/>
            <a:stretch/>
          </p:blipFill>
          <p:spPr bwMode="auto">
            <a:xfrm>
              <a:off x="355184" y="22980474"/>
              <a:ext cx="10122317" cy="6267557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683539" y="29500668"/>
              <a:ext cx="1747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DB</a:t>
              </a:r>
              <a:r>
                <a:rPr lang="ko-KR" altLang="en-US" sz="3600" b="1" dirty="0"/>
                <a:t>설계</a:t>
              </a: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14585718" y="18820672"/>
            <a:ext cx="2644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3600" b="1" dirty="0"/>
              <a:t>게임 진행</a:t>
            </a:r>
            <a:endParaRPr lang="en-US" altLang="ko-KR" sz="36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AB24E39-FAC3-4A8F-92B1-82BC1711FEBC}"/>
              </a:ext>
            </a:extLst>
          </p:cNvPr>
          <p:cNvGrpSpPr/>
          <p:nvPr/>
        </p:nvGrpSpPr>
        <p:grpSpPr>
          <a:xfrm>
            <a:off x="10881061" y="12083962"/>
            <a:ext cx="9991617" cy="6499662"/>
            <a:chOff x="10881061" y="12083962"/>
            <a:chExt cx="11386324" cy="703418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168B50A-EBC7-4C54-AD4D-25E6C3F23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063" y="12107961"/>
              <a:ext cx="3704655" cy="2083869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88E697A-00E9-4DCE-A258-F512F328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7536" y="12083962"/>
              <a:ext cx="3747322" cy="210786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398B405-70F8-4553-800A-4B917112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635" y="12088247"/>
              <a:ext cx="3774750" cy="212329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E3C35F6-6E96-4C1F-959A-330A0C4F6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062" y="14609909"/>
              <a:ext cx="3704657" cy="208386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C553CFB-0864-4038-92C7-8E2227A7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7536" y="14609909"/>
              <a:ext cx="3747321" cy="210786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8DAF194-D304-4103-B5BF-E9670229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015" y="14609908"/>
              <a:ext cx="3704656" cy="2083869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7B0A517-CA3F-4C0E-AE1D-564C2ECF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061" y="16995505"/>
              <a:ext cx="3704655" cy="208387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7A15CB5-DC61-445B-96C3-459CF5DA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7127" y="16997957"/>
              <a:ext cx="3704655" cy="208386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209F47F-D1C6-49F5-9C14-C0F15C2E2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190" y="16994848"/>
              <a:ext cx="3774749" cy="2123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242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rnd">
          <a:solidFill>
            <a:srgbClr val="0000FF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397</Words>
  <Application>Microsoft Office PowerPoint</Application>
  <PresentationFormat>사용자 지정</PresentationFormat>
  <Paragraphs>20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tpal0</cp:lastModifiedBy>
  <cp:revision>89</cp:revision>
  <cp:lastPrinted>2019-05-09T07:50:02Z</cp:lastPrinted>
  <dcterms:created xsi:type="dcterms:W3CDTF">2016-04-12T03:00:40Z</dcterms:created>
  <dcterms:modified xsi:type="dcterms:W3CDTF">2019-11-18T13:36:28Z</dcterms:modified>
</cp:coreProperties>
</file>